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2" r:id="rId4"/>
    <p:sldId id="263" r:id="rId5"/>
    <p:sldId id="266" r:id="rId6"/>
    <p:sldId id="257" r:id="rId7"/>
    <p:sldId id="267" r:id="rId8"/>
    <p:sldId id="260" r:id="rId9"/>
    <p:sldId id="261" r:id="rId10"/>
    <p:sldId id="264" r:id="rId1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345"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10" name="Rectangle 9"/>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1" name="Rectangle 10"/>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fld>
            <a:endParaRPr lang="en-US"/>
          </a:p>
        </p:txBody>
      </p:sp>
      <p:sp>
        <p:nvSpPr>
          <p:cNvPr id="12" name="Rectangle 11"/>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tags" Target="../tags/tag5.xml"/><Relationship Id="rId2" Type="http://schemas.microsoft.com/office/2007/relationships/media" Target="../media/media2.mp4"/><Relationship Id="rId1"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6" name="Rectangle 245"/>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3C4853"/>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47" name="Rectangle 246"/>
          <p:cNvSpPr>
            <a:spLocks noGrp="1" noRot="1" noChangeAspect="1" noMove="1" noResize="1" noEditPoints="1" noAdjustHandles="1" noChangeArrowheads="1" noChangeShapeType="1" noTextEdit="1"/>
          </p:cNvSpPr>
          <p:nvPr/>
        </p:nvSpPr>
        <p:spPr>
          <a:xfrm>
            <a:off x="643337" y="643464"/>
            <a:ext cx="6269159"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8" name="Rectangle 247"/>
          <p:cNvSpPr>
            <a:spLocks noGrp="1" noRot="1" noChangeAspect="1" noMove="1" noResize="1" noEditPoints="1" noAdjustHandles="1" noChangeArrowheads="1" noChangeShapeType="1" noTextEdit="1"/>
          </p:cNvSpPr>
          <p:nvPr/>
        </p:nvSpPr>
        <p:spPr>
          <a:xfrm>
            <a:off x="806116" y="809244"/>
            <a:ext cx="5943600" cy="5239512"/>
          </a:xfrm>
          <a:prstGeom prst="rect">
            <a:avLst/>
          </a:prstGeom>
          <a:noFill/>
          <a:ln w="6350" cap="sq" cmpd="sng" algn="ctr">
            <a:solidFill>
              <a:schemeClr val="tx1">
                <a:lumMod val="75000"/>
                <a:lumOff val="25000"/>
              </a:schemeClr>
            </a:solidFill>
            <a:prstDash val="solid"/>
            <a:miter lim="800000"/>
          </a:ln>
          <a:effectLst/>
        </p:spPr>
      </p:sp>
      <p:sp>
        <p:nvSpPr>
          <p:cNvPr id="2" name="Title 1"/>
          <p:cNvSpPr>
            <a:spLocks noGrp="1"/>
          </p:cNvSpPr>
          <p:nvPr>
            <p:ph type="ctrTitle"/>
          </p:nvPr>
        </p:nvSpPr>
        <p:spPr>
          <a:xfrm>
            <a:off x="1243632" y="1559768"/>
            <a:ext cx="5068568" cy="3135379"/>
          </a:xfrm>
        </p:spPr>
        <p:txBody>
          <a:bodyPr>
            <a:normAutofit/>
          </a:bodyPr>
          <a:lstStyle/>
          <a:p>
            <a:r>
              <a:rPr lang="en-GB" sz="4800" b="1" dirty="0"/>
              <a:t>SUPERMARKET GROCERY</a:t>
            </a:r>
            <a:endParaRPr lang="en-GB" sz="4800" b="1" dirty="0"/>
          </a:p>
        </p:txBody>
      </p:sp>
      <p:sp>
        <p:nvSpPr>
          <p:cNvPr id="3" name="Subtitle 2"/>
          <p:cNvSpPr>
            <a:spLocks noGrp="1"/>
          </p:cNvSpPr>
          <p:nvPr>
            <p:ph type="subTitle" idx="1"/>
          </p:nvPr>
        </p:nvSpPr>
        <p:spPr>
          <a:xfrm>
            <a:off x="1243633" y="4708186"/>
            <a:ext cx="5068567" cy="797089"/>
          </a:xfrm>
        </p:spPr>
        <p:txBody>
          <a:bodyPr>
            <a:normAutofit/>
          </a:bodyPr>
          <a:lstStyle/>
          <a:p>
            <a:endParaRPr lang="en-GB"/>
          </a:p>
        </p:txBody>
      </p:sp>
      <p:sp>
        <p:nvSpPr>
          <p:cNvPr id="249" name="Rectangle 248"/>
          <p:cNvSpPr>
            <a:spLocks noGrp="1" noRot="1" noChangeAspect="1" noMove="1" noResize="1" noEditPoints="1" noAdjustHandles="1" noChangeArrowheads="1" noChangeShapeType="1" noTextEdit="1"/>
          </p:cNvSpPr>
          <p:nvPr/>
        </p:nvSpPr>
        <p:spPr>
          <a:xfrm>
            <a:off x="2817796" y="640856"/>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0" name="Straight Connector 249"/>
          <p:cNvCxnSpPr>
            <a:cxnSpLocks noGrp="1" noRot="1" noChangeAspect="1" noMove="1" noResize="1" noEditPoints="1" noAdjustHandles="1" noChangeArrowheads="1" noChangeShapeType="1"/>
          </p:cNvCxnSpPr>
          <p:nvPr/>
        </p:nvCxnSpPr>
        <p:spPr>
          <a:xfrm>
            <a:off x="2932096"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cxnSpLocks noGrp="1" noRot="1" noChangeAspect="1" noMove="1" noResize="1" noEditPoints="1" noAdjustHandles="1" noChangeArrowheads="1" noChangeShapeType="1"/>
          </p:cNvCxnSpPr>
          <p:nvPr/>
        </p:nvCxnSpPr>
        <p:spPr>
          <a:xfrm>
            <a:off x="4623736"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cxnSpLocks noGrp="1" noRot="1" noChangeAspect="1" noMove="1" noResize="1" noEditPoints="1" noAdjustHandles="1" noChangeArrowheads="1" noChangeShapeType="1"/>
          </p:cNvCxnSpPr>
          <p:nvPr/>
        </p:nvCxnSpPr>
        <p:spPr>
          <a:xfrm>
            <a:off x="2932096"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53" name="Rectangle 252"/>
          <p:cNvSpPr>
            <a:spLocks noGrp="1" noRot="1" noChangeAspect="1" noMove="1" noResize="1" noEditPoints="1" noAdjustHandles="1" noChangeArrowheads="1" noChangeShapeType="1" noTextEdit="1"/>
          </p:cNvSpPr>
          <p:nvPr/>
        </p:nvSpPr>
        <p:spPr>
          <a:xfrm>
            <a:off x="7556055" y="0"/>
            <a:ext cx="4636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olourful light bulb with business icons"/>
          <p:cNvPicPr>
            <a:picLocks noChangeAspect="1"/>
          </p:cNvPicPr>
          <p:nvPr/>
        </p:nvPicPr>
        <p:blipFill>
          <a:blip r:embed="rId1"/>
          <a:srcRect t="20467" r="-4" b="9091"/>
          <a:stretch>
            <a:fillRect/>
          </a:stretch>
        </p:blipFill>
        <p:spPr>
          <a:xfrm>
            <a:off x="7555832" y="1"/>
            <a:ext cx="4636168" cy="2286000"/>
          </a:xfrm>
          <a:prstGeom prst="rect">
            <a:avLst/>
          </a:prstGeom>
        </p:spPr>
      </p:pic>
      <p:pic>
        <p:nvPicPr>
          <p:cNvPr id="6" name="Picture 5" descr="A small building with a small awning&#10;&#10;AI-generated content may be incorrect."/>
          <p:cNvPicPr>
            <a:picLocks noChangeAspect="1"/>
          </p:cNvPicPr>
          <p:nvPr/>
        </p:nvPicPr>
        <p:blipFill>
          <a:blip r:embed="rId2"/>
          <a:srcRect t="3387" r="4" b="8959"/>
          <a:stretch>
            <a:fillRect/>
          </a:stretch>
        </p:blipFill>
        <p:spPr>
          <a:xfrm>
            <a:off x="7555769" y="2286001"/>
            <a:ext cx="4636231" cy="2286000"/>
          </a:xfrm>
          <a:prstGeom prst="rect">
            <a:avLst/>
          </a:prstGeom>
        </p:spPr>
      </p:pic>
      <p:cxnSp>
        <p:nvCxnSpPr>
          <p:cNvPr id="254" name="Straight Connector 253"/>
          <p:cNvCxnSpPr>
            <a:cxnSpLocks noGrp="1" noRot="1" noChangeAspect="1" noMove="1" noResize="1" noEditPoints="1" noAdjustHandles="1" noChangeArrowheads="1" noChangeShapeType="1"/>
          </p:cNvCxnSpPr>
          <p:nvPr/>
        </p:nvCxnSpPr>
        <p:spPr>
          <a:xfrm>
            <a:off x="7555992" y="2305901"/>
            <a:ext cx="4636008" cy="0"/>
          </a:xfrm>
          <a:prstGeom prst="line">
            <a:avLst/>
          </a:prstGeom>
          <a:ln w="31750">
            <a:solidFill>
              <a:schemeClr val="bg1"/>
            </a:solidFill>
            <a:miter lim="800000"/>
          </a:ln>
        </p:spPr>
        <p:style>
          <a:lnRef idx="1">
            <a:schemeClr val="accent1"/>
          </a:lnRef>
          <a:fillRef idx="0">
            <a:schemeClr val="accent1"/>
          </a:fillRef>
          <a:effectRef idx="0">
            <a:schemeClr val="accent1"/>
          </a:effectRef>
          <a:fontRef idx="minor">
            <a:schemeClr val="tx1"/>
          </a:fontRef>
        </p:style>
      </p:cxnSp>
      <p:pic>
        <p:nvPicPr>
          <p:cNvPr id="7" name="Picture 6" descr="A store with shelves of products&#10;&#10;AI-generated content may be incorrect."/>
          <p:cNvPicPr>
            <a:picLocks noChangeAspect="1"/>
          </p:cNvPicPr>
          <p:nvPr/>
        </p:nvPicPr>
        <p:blipFill>
          <a:blip r:embed="rId3"/>
          <a:srcRect t="34171" r="3" b="3"/>
          <a:stretch>
            <a:fillRect/>
          </a:stretch>
        </p:blipFill>
        <p:spPr>
          <a:xfrm>
            <a:off x="7555769" y="4572000"/>
            <a:ext cx="4636231" cy="2286000"/>
          </a:xfrm>
          <a:prstGeom prst="rect">
            <a:avLst/>
          </a:prstGeom>
        </p:spPr>
      </p:pic>
      <p:cxnSp>
        <p:nvCxnSpPr>
          <p:cNvPr id="255" name="Straight Connector 254"/>
          <p:cNvCxnSpPr>
            <a:cxnSpLocks noGrp="1" noRot="1" noChangeAspect="1" noMove="1" noResize="1" noEditPoints="1" noAdjustHandles="1" noChangeArrowheads="1" noChangeShapeType="1"/>
          </p:cNvCxnSpPr>
          <p:nvPr/>
        </p:nvCxnSpPr>
        <p:spPr>
          <a:xfrm>
            <a:off x="7555992" y="4572000"/>
            <a:ext cx="4636008" cy="0"/>
          </a:xfrm>
          <a:prstGeom prst="line">
            <a:avLst/>
          </a:prstGeom>
          <a:ln w="317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cxnSpLocks noGrp="1" noRot="1" noChangeAspect="1" noMove="1" noResize="1" noEditPoints="1" noAdjustHandles="1" noChangeArrowheads="1" noChangeShapeType="1"/>
          </p:cNvCxnSpPr>
          <p:nvPr/>
        </p:nvCxnSpPr>
        <p:spPr>
          <a:xfrm>
            <a:off x="7555769" y="0"/>
            <a:ext cx="0" cy="6858000"/>
          </a:xfrm>
          <a:prstGeom prst="line">
            <a:avLst/>
          </a:prstGeom>
          <a:ln w="31750">
            <a:solidFill>
              <a:schemeClr val="bg1"/>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23645" y="529590"/>
            <a:ext cx="9558655" cy="582930"/>
          </a:xfrm>
        </p:spPr>
        <p:txBody>
          <a:bodyPr>
            <a:normAutofit/>
          </a:bodyPr>
          <a:p>
            <a:pPr algn="ctr"/>
            <a:r>
              <a:rPr lang="en-GB" altLang="en-US" sz="2665">
                <a:solidFill>
                  <a:schemeClr val="tx1"/>
                </a:solidFill>
              </a:rPr>
              <a:t>OVERVIEW</a:t>
            </a:r>
            <a:endParaRPr lang="en-GB" altLang="en-US" sz="2665">
              <a:solidFill>
                <a:schemeClr val="tx1"/>
              </a:solidFill>
            </a:endParaRPr>
          </a:p>
        </p:txBody>
      </p:sp>
      <p:sp>
        <p:nvSpPr>
          <p:cNvPr id="3" name="Content Placeholder 2"/>
          <p:cNvSpPr>
            <a:spLocks noGrp="1"/>
          </p:cNvSpPr>
          <p:nvPr>
            <p:ph idx="1"/>
          </p:nvPr>
        </p:nvSpPr>
        <p:spPr>
          <a:xfrm>
            <a:off x="419100" y="1112520"/>
            <a:ext cx="11143615" cy="5302885"/>
          </a:xfrm>
        </p:spPr>
        <p:txBody>
          <a:bodyPr>
            <a:normAutofit/>
          </a:bodyPr>
          <a:p>
            <a:pPr marL="0" indent="0">
              <a:buNone/>
            </a:pPr>
            <a:r>
              <a:rPr lang="en-US" altLang="en-GB"/>
              <a:t>T</a:t>
            </a:r>
            <a:r>
              <a:rPr lang="en-US" altLang="en-GB" sz="2000"/>
              <a:t>his Data Science project analyzes supermarket sales data to gain actionable insights into business performance across regions, categories, and customer behavior. The workflow combines Python-based analytics with Tableau dashboards to visually explore trends in sales, profits, and discounts. Machine learning models are applied to predict profits and segment customers for targeted business decisions. The unified insights from Python and Tableau support strategic planning, marketing optimization, and revenue enhancement for retail stores.</a:t>
            </a:r>
            <a:endParaRPr lang="en-US" altLang="en-GB" sz="2000"/>
          </a:p>
          <a:p>
            <a:pPr marL="0" indent="0">
              <a:buNone/>
            </a:pPr>
            <a:endParaRPr lang="en-US" altLang="en-GB" sz="2000"/>
          </a:p>
          <a:p>
            <a:pPr marL="0" indent="0">
              <a:buNone/>
            </a:pPr>
            <a:r>
              <a:rPr lang="en-US" altLang="en-GB" sz="2000"/>
              <a:t>Dataset Credits: This project uses the Supermarket Sales Dataset provided by Unified Mentor for academic and learning purposes.</a:t>
            </a:r>
            <a:endParaRPr lang="en-US" altLang="en-GB" sz="2000"/>
          </a:p>
          <a:p>
            <a:pPr marL="0" indent="0">
              <a:buNone/>
            </a:pPr>
            <a:r>
              <a:rPr lang="en-US" altLang="en-GB" sz="2000"/>
              <a:t>Number of Rows: 9,994</a:t>
            </a:r>
            <a:endParaRPr lang="en-US" altLang="en-GB" sz="2000"/>
          </a:p>
          <a:p>
            <a:pPr marL="0" indent="0">
              <a:buNone/>
            </a:pPr>
            <a:r>
              <a:rPr lang="en-US" altLang="en-GB" sz="2000"/>
              <a:t>Number of Columns: 13</a:t>
            </a:r>
            <a:endParaRPr lang="en-US" altLang="en-GB" sz="2000"/>
          </a:p>
          <a:p>
            <a:pPr marL="0" indent="0">
              <a:buNone/>
            </a:pPr>
            <a:r>
              <a:rPr lang="en-US" altLang="en-GB" sz="2000"/>
              <a:t>Main Features:</a:t>
            </a:r>
            <a:endParaRPr lang="en-US" altLang="en-GB" sz="2000"/>
          </a:p>
          <a:p>
            <a:pPr marL="0" indent="0">
              <a:buNone/>
            </a:pPr>
            <a:r>
              <a:rPr lang="en-US" altLang="en-GB" sz="2000"/>
              <a:t>Order ID, Customer Name, City, State, Region</a:t>
            </a:r>
            <a:endParaRPr lang="en-US" altLang="en-GB" sz="2000"/>
          </a:p>
          <a:p>
            <a:pPr marL="0" indent="0">
              <a:buNone/>
            </a:pPr>
            <a:r>
              <a:rPr lang="en-US" altLang="en-GB" sz="2000"/>
              <a:t>Category, Sub-Category</a:t>
            </a:r>
            <a:r>
              <a:rPr lang="en-GB" altLang="en-US" sz="2000"/>
              <a:t> ,</a:t>
            </a:r>
            <a:r>
              <a:rPr lang="en-US" altLang="en-GB" sz="2000"/>
              <a:t>Sales, Discount, Profit</a:t>
            </a:r>
            <a:r>
              <a:rPr lang="en-GB" altLang="en-US" sz="2000"/>
              <a:t>,</a:t>
            </a:r>
            <a:r>
              <a:rPr lang="en-US" altLang="en-GB" sz="2000"/>
              <a:t>Order Date</a:t>
            </a:r>
            <a:endParaRPr lang="en-US" altLang="en-GB"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128270"/>
            <a:ext cx="10058400" cy="1238885"/>
          </a:xfrm>
        </p:spPr>
        <p:txBody>
          <a:bodyPr/>
          <a:p>
            <a:pPr algn="ctr"/>
            <a:r>
              <a:rPr lang="en-GB" altLang="en-US">
                <a:sym typeface="+mn-ea"/>
              </a:rPr>
              <a:t>    </a:t>
            </a:r>
            <a:r>
              <a:rPr lang="en-GB" altLang="en-US">
                <a:sym typeface="+mn-ea"/>
              </a:rPr>
              <a:t>  OBJECTIVE</a:t>
            </a:r>
            <a:endParaRPr lang="en-GB" altLang="en-US"/>
          </a:p>
        </p:txBody>
      </p:sp>
      <p:sp>
        <p:nvSpPr>
          <p:cNvPr id="3" name="Content Placeholder 2"/>
          <p:cNvSpPr>
            <a:spLocks noGrp="1"/>
          </p:cNvSpPr>
          <p:nvPr>
            <p:ph idx="1"/>
          </p:nvPr>
        </p:nvSpPr>
        <p:spPr>
          <a:xfrm>
            <a:off x="1066800" y="1063625"/>
            <a:ext cx="10267950" cy="4888865"/>
          </a:xfrm>
        </p:spPr>
        <p:txBody>
          <a:bodyPr>
            <a:noAutofit/>
          </a:bodyPr>
          <a:p>
            <a:pPr marL="0" indent="0">
              <a:buNone/>
            </a:pPr>
            <a:r>
              <a:rPr lang="en-GB" altLang="en-US" sz="1700">
                <a:sym typeface="+mn-ea"/>
              </a:rPr>
              <a:t>1.</a:t>
            </a:r>
            <a:r>
              <a:rPr lang="en-US" altLang="en-GB" sz="1700">
                <a:sym typeface="+mn-ea"/>
              </a:rPr>
              <a:t>Sales &amp; Profit Performance Analysis</a:t>
            </a:r>
            <a:endParaRPr lang="en-US" altLang="en-GB" sz="1700"/>
          </a:p>
          <a:p>
            <a:pPr marL="0" indent="0">
              <a:buNone/>
            </a:pPr>
            <a:r>
              <a:rPr lang="en-US" altLang="en-GB" sz="1700">
                <a:sym typeface="+mn-ea"/>
              </a:rPr>
              <a:t>Examine monthly, yearly, and category-level trends to identify top revenue and profit contributors.</a:t>
            </a:r>
            <a:endParaRPr lang="en-US" altLang="en-GB" sz="1700"/>
          </a:p>
          <a:p>
            <a:pPr marL="0" indent="0">
              <a:buNone/>
            </a:pPr>
            <a:r>
              <a:rPr lang="en-GB" altLang="en-US" sz="1700">
                <a:sym typeface="+mn-ea"/>
              </a:rPr>
              <a:t>2.</a:t>
            </a:r>
            <a:r>
              <a:rPr lang="en-US" altLang="en-GB" sz="1700">
                <a:sym typeface="+mn-ea"/>
              </a:rPr>
              <a:t>Regional Market Evaluation</a:t>
            </a:r>
            <a:endParaRPr lang="en-US" altLang="en-GB" sz="1700"/>
          </a:p>
          <a:p>
            <a:pPr marL="0" indent="0">
              <a:buNone/>
            </a:pPr>
            <a:r>
              <a:rPr lang="en-US" altLang="en-GB" sz="1700">
                <a:sym typeface="+mn-ea"/>
              </a:rPr>
              <a:t>Compare customer transactions and profitability across regions to support targeted expansion and marketing strategies.</a:t>
            </a:r>
            <a:endParaRPr lang="en-US" altLang="en-GB" sz="1700"/>
          </a:p>
          <a:p>
            <a:pPr marL="0" indent="0">
              <a:buNone/>
            </a:pPr>
            <a:r>
              <a:rPr lang="en-GB" altLang="en-US" sz="1700">
                <a:sym typeface="+mn-ea"/>
              </a:rPr>
              <a:t>3.</a:t>
            </a:r>
            <a:r>
              <a:rPr lang="en-US" altLang="en-GB" sz="1700">
                <a:sym typeface="+mn-ea"/>
              </a:rPr>
              <a:t>Discount Impact Assessment</a:t>
            </a:r>
            <a:endParaRPr lang="en-US" altLang="en-GB" sz="1700"/>
          </a:p>
          <a:p>
            <a:pPr marL="0" indent="0">
              <a:buNone/>
            </a:pPr>
            <a:r>
              <a:rPr lang="en-US" altLang="en-GB" sz="1700">
                <a:sym typeface="+mn-ea"/>
              </a:rPr>
              <a:t>Analyze how discounts influence profit margins to improve pricing and promotional strategies.</a:t>
            </a:r>
            <a:endParaRPr lang="en-US" altLang="en-GB" sz="1700"/>
          </a:p>
          <a:p>
            <a:pPr marL="0" indent="0">
              <a:buNone/>
            </a:pPr>
            <a:r>
              <a:rPr lang="en-GB" altLang="en-US" sz="1700">
                <a:sym typeface="+mn-ea"/>
              </a:rPr>
              <a:t>4.</a:t>
            </a:r>
            <a:r>
              <a:rPr lang="en-US" altLang="en-GB" sz="1700">
                <a:sym typeface="+mn-ea"/>
              </a:rPr>
              <a:t>Customer Segmentation using Machine Learning</a:t>
            </a:r>
            <a:endParaRPr lang="en-US" altLang="en-GB" sz="1700"/>
          </a:p>
          <a:p>
            <a:pPr marL="0" indent="0">
              <a:buNone/>
            </a:pPr>
            <a:r>
              <a:rPr lang="en-US" altLang="en-GB" sz="1700">
                <a:sym typeface="+mn-ea"/>
              </a:rPr>
              <a:t>Apply clustering techniques to group customers and support personalized marketing actions.</a:t>
            </a:r>
            <a:endParaRPr lang="en-US" altLang="en-GB" sz="1700"/>
          </a:p>
          <a:p>
            <a:pPr marL="0" indent="0">
              <a:buNone/>
            </a:pPr>
            <a:r>
              <a:rPr lang="en-GB" altLang="en-US" sz="1700">
                <a:sym typeface="+mn-ea"/>
              </a:rPr>
              <a:t>5.</a:t>
            </a:r>
            <a:r>
              <a:rPr lang="en-US" altLang="en-GB" sz="1700">
                <a:sym typeface="+mn-ea"/>
              </a:rPr>
              <a:t>Predictive Profit Modeling</a:t>
            </a:r>
            <a:endParaRPr lang="en-US" altLang="en-GB" sz="1700"/>
          </a:p>
          <a:p>
            <a:pPr marL="0" indent="0">
              <a:buNone/>
            </a:pPr>
            <a:r>
              <a:rPr lang="en-US" altLang="en-GB" sz="1700">
                <a:sym typeface="+mn-ea"/>
              </a:rPr>
              <a:t>Use Linear Regression to forecast profit from sales and discount features and assess prediction accuracy</a:t>
            </a:r>
            <a:endParaRPr lang="en-US" altLang="en-GB" sz="1700"/>
          </a:p>
          <a:p>
            <a:pPr marL="0" indent="0">
              <a:buNone/>
            </a:pPr>
            <a:r>
              <a:rPr lang="en-GB" altLang="en-US" sz="1700">
                <a:sym typeface="+mn-ea"/>
              </a:rPr>
              <a:t>6.</a:t>
            </a:r>
            <a:r>
              <a:rPr lang="en-US" altLang="en-GB" sz="1700">
                <a:sym typeface="+mn-ea"/>
              </a:rPr>
              <a:t>Visualization using Tableau</a:t>
            </a:r>
            <a:endParaRPr lang="en-US" altLang="en-GB" sz="1700"/>
          </a:p>
          <a:p>
            <a:pPr marL="0" indent="0">
              <a:buNone/>
            </a:pPr>
            <a:r>
              <a:rPr lang="en-US" altLang="en-GB" sz="1700">
                <a:sym typeface="+mn-ea"/>
              </a:rPr>
              <a:t>Build interactive dashboards for executives to quickly explore sales KPIs and identify loss-making areas.</a:t>
            </a:r>
            <a:endParaRPr lang="en-US" altLang="en-GB" sz="1700"/>
          </a:p>
          <a:p>
            <a:pPr marL="0" indent="0">
              <a:buNone/>
            </a:pPr>
            <a:r>
              <a:rPr lang="en-GB" altLang="en-US" sz="1700">
                <a:sym typeface="+mn-ea"/>
              </a:rPr>
              <a:t>7.</a:t>
            </a:r>
            <a:r>
              <a:rPr lang="en-US" altLang="en-GB" sz="1700">
                <a:sym typeface="+mn-ea"/>
              </a:rPr>
              <a:t>Business Decision Support</a:t>
            </a:r>
            <a:endParaRPr lang="en-US" altLang="en-GB" sz="1700"/>
          </a:p>
          <a:p>
            <a:pPr marL="0" indent="0">
              <a:buNone/>
            </a:pPr>
            <a:r>
              <a:rPr lang="en-US" altLang="en-GB" sz="1700">
                <a:sym typeface="+mn-ea"/>
              </a:rPr>
              <a:t>Convert insights into actionable recommendations to improve profitability, customer retention, and inventory planning.</a:t>
            </a:r>
            <a:endParaRPr lang="en-US" altLang="en-GB" sz="1700"/>
          </a:p>
          <a:p>
            <a:pPr marL="0" indent="0">
              <a:buNone/>
            </a:pPr>
            <a:endParaRPr lang="en-US" altLang="en-GB" sz="1700"/>
          </a:p>
          <a:p>
            <a:endParaRPr lang="en-US" altLang="en-GB"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452120"/>
            <a:ext cx="10058400" cy="914400"/>
          </a:xfrm>
        </p:spPr>
        <p:txBody>
          <a:bodyPr>
            <a:normAutofit/>
          </a:bodyPr>
          <a:p>
            <a:pPr algn="ctr"/>
            <a:r>
              <a:rPr lang="en-GB" altLang="en-US" sz="3200"/>
              <a:t>Tools &amp; Technologies</a:t>
            </a:r>
            <a:endParaRPr lang="en-GB" altLang="en-US" sz="3200"/>
          </a:p>
        </p:txBody>
      </p:sp>
      <p:graphicFrame>
        <p:nvGraphicFramePr>
          <p:cNvPr id="7" name="Content Placeholder 6"/>
          <p:cNvGraphicFramePr/>
          <p:nvPr>
            <p:ph idx="1"/>
            <p:custDataLst>
              <p:tags r:id="rId1"/>
            </p:custDataLst>
          </p:nvPr>
        </p:nvGraphicFramePr>
        <p:xfrm>
          <a:off x="551815" y="1651635"/>
          <a:ext cx="10840085" cy="4458335"/>
        </p:xfrm>
        <a:graphic>
          <a:graphicData uri="http://schemas.openxmlformats.org/drawingml/2006/table">
            <a:tbl>
              <a:tblPr firstRow="1" bandRow="1">
                <a:tableStyleId>{5C22544A-7EE6-4342-B048-85BDC9FD1C3A}</a:tableStyleId>
              </a:tblPr>
              <a:tblGrid>
                <a:gridCol w="4845685"/>
                <a:gridCol w="5994400"/>
              </a:tblGrid>
              <a:tr h="891540">
                <a:tc>
                  <a:txBody>
                    <a:bodyPr/>
                    <a:p>
                      <a:pPr algn="ctr"/>
                      <a:r>
                        <a:rPr sz="2400"/>
                        <a:t>Tool</a:t>
                      </a:r>
                      <a:endParaRPr sz="2400"/>
                    </a:p>
                    <a:p>
                      <a:pPr algn="ctr"/>
                      <a:endParaRPr sz="2400"/>
                    </a:p>
                  </a:txBody>
                  <a:tcPr marL="0" marR="0" marT="0" marB="0" anchor="ctr" anchorCtr="0"/>
                </a:tc>
                <a:tc>
                  <a:txBody>
                    <a:bodyPr/>
                    <a:p>
                      <a:pPr algn="ctr"/>
                      <a:r>
                        <a:rPr sz="2800">
                          <a:sym typeface="+mn-ea"/>
                        </a:rPr>
                        <a:t>Purpose</a:t>
                      </a:r>
                      <a:endParaRPr sz="2800"/>
                    </a:p>
                  </a:txBody>
                  <a:tcPr marL="0" marR="0" marT="0" marB="0" anchor="ctr" anchorCtr="0"/>
                </a:tc>
              </a:tr>
              <a:tr h="891540">
                <a:tc>
                  <a:txBody>
                    <a:bodyPr/>
                    <a:p>
                      <a:r>
                        <a:rPr sz="2400"/>
                        <a:t>Python</a:t>
                      </a:r>
                      <a:endParaRPr sz="2400"/>
                    </a:p>
                  </a:txBody>
                  <a:tcPr marL="0" marR="0" marT="0" marB="0" anchor="ctr" anchorCtr="0"/>
                </a:tc>
                <a:tc>
                  <a:txBody>
                    <a:bodyPr/>
                    <a:p>
                      <a:r>
                        <a:rPr sz="2400"/>
                        <a:t>Data cleaning, feature engineering, regression, clustering</a:t>
                      </a:r>
                      <a:endParaRPr sz="2400"/>
                    </a:p>
                  </a:txBody>
                  <a:tcPr marL="0" marR="0" marT="0" marB="0" anchor="ctr" anchorCtr="0"/>
                </a:tc>
              </a:tr>
              <a:tr h="446405">
                <a:tc>
                  <a:txBody>
                    <a:bodyPr/>
                    <a:p>
                      <a:r>
                        <a:rPr sz="2400"/>
                        <a:t>Pandas, NumPy</a:t>
                      </a:r>
                      <a:endParaRPr sz="2400"/>
                    </a:p>
                  </a:txBody>
                  <a:tcPr marL="0" marR="0" marT="0" marB="0" anchor="ctr" anchorCtr="0"/>
                </a:tc>
                <a:tc>
                  <a:txBody>
                    <a:bodyPr/>
                    <a:p>
                      <a:r>
                        <a:rPr sz="2400"/>
                        <a:t>Data preprocessing and manipulation</a:t>
                      </a:r>
                      <a:endParaRPr sz="2400"/>
                    </a:p>
                  </a:txBody>
                  <a:tcPr marL="0" marR="0" marT="0" marB="0" anchor="ctr" anchorCtr="0"/>
                </a:tc>
              </a:tr>
              <a:tr h="445770">
                <a:tc>
                  <a:txBody>
                    <a:bodyPr/>
                    <a:p>
                      <a:r>
                        <a:rPr sz="2400"/>
                        <a:t>Matplotlib, Seaborn</a:t>
                      </a:r>
                      <a:endParaRPr sz="2400"/>
                    </a:p>
                  </a:txBody>
                  <a:tcPr marL="0" marR="0" marT="0" marB="0" anchor="ctr" anchorCtr="0"/>
                </a:tc>
                <a:tc>
                  <a:txBody>
                    <a:bodyPr/>
                    <a:p>
                      <a:r>
                        <a:rPr sz="2400"/>
                        <a:t>Exploratory data visualization</a:t>
                      </a:r>
                      <a:endParaRPr sz="2400"/>
                    </a:p>
                  </a:txBody>
                  <a:tcPr marL="0" marR="0" marT="0" marB="0" anchor="ctr" anchorCtr="0"/>
                </a:tc>
              </a:tr>
              <a:tr h="891540">
                <a:tc>
                  <a:txBody>
                    <a:bodyPr/>
                    <a:p>
                      <a:r>
                        <a:rPr sz="2400"/>
                        <a:t>Scikit-learn (sklearn)</a:t>
                      </a:r>
                      <a:endParaRPr sz="2400"/>
                    </a:p>
                  </a:txBody>
                  <a:tcPr marL="0" marR="0" marT="0" marB="0" anchor="ctr" anchorCtr="0"/>
                </a:tc>
                <a:tc>
                  <a:txBody>
                    <a:bodyPr/>
                    <a:p>
                      <a:r>
                        <a:rPr sz="2400"/>
                        <a:t>Machine Learning models (Linear Regression, K-Means)</a:t>
                      </a:r>
                      <a:endParaRPr sz="2400"/>
                    </a:p>
                  </a:txBody>
                  <a:tcPr marL="0" marR="0" marT="0" marB="0" anchor="ctr" anchorCtr="0"/>
                </a:tc>
              </a:tr>
              <a:tr h="445770">
                <a:tc>
                  <a:txBody>
                    <a:bodyPr/>
                    <a:p>
                      <a:r>
                        <a:rPr sz="2400"/>
                        <a:t>Tableau</a:t>
                      </a:r>
                      <a:endParaRPr sz="2400"/>
                    </a:p>
                  </a:txBody>
                  <a:tcPr marL="0" marR="0" marT="0" marB="0" anchor="ctr" anchorCtr="0"/>
                </a:tc>
                <a:tc>
                  <a:txBody>
                    <a:bodyPr/>
                    <a:p>
                      <a:r>
                        <a:rPr sz="2400"/>
                        <a:t>Dashboard creation and business visualization</a:t>
                      </a:r>
                      <a:endParaRPr sz="2400"/>
                    </a:p>
                  </a:txBody>
                  <a:tcPr marL="0" marR="0" marT="0" marB="0" anchor="ctr" anchorCtr="0"/>
                </a:tc>
              </a:tr>
              <a:tr h="445770">
                <a:tc>
                  <a:txBody>
                    <a:bodyPr/>
                    <a:p>
                      <a:r>
                        <a:rPr sz="2400"/>
                        <a:t>Plotly Express</a:t>
                      </a:r>
                      <a:endParaRPr sz="2400"/>
                    </a:p>
                  </a:txBody>
                  <a:tcPr marL="0" marR="0" marT="0" marB="0" anchor="ctr" anchorCtr="0"/>
                </a:tc>
                <a:tc>
                  <a:txBody>
                    <a:bodyPr/>
                    <a:p>
                      <a:r>
                        <a:rPr sz="2400"/>
                        <a:t>Interactive data visualization</a:t>
                      </a:r>
                      <a:endParaRPr sz="2400"/>
                    </a:p>
                  </a:txBody>
                  <a:tcPr marL="0" marR="0" marT="0" marB="0" anchor="ctr" anchorCtr="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782129"/>
          </a:xfrm>
        </p:spPr>
        <p:txBody>
          <a:bodyPr>
            <a:normAutofit fontScale="90000"/>
          </a:bodyPr>
          <a:lstStyle/>
          <a:p>
            <a:pPr algn="ctr"/>
            <a:r>
              <a:rPr lang="en-GB" sz="6600" b="1">
                <a:solidFill>
                  <a:srgbClr val="FF0000"/>
                </a:solidFill>
              </a:rPr>
              <a:t>Tableau</a:t>
            </a:r>
            <a:endParaRPr lang="en-US"/>
          </a:p>
        </p:txBody>
      </p:sp>
      <p:graphicFrame>
        <p:nvGraphicFramePr>
          <p:cNvPr id="5" name="Content Placeholder 4"/>
          <p:cNvGraphicFramePr/>
          <p:nvPr>
            <p:ph idx="1"/>
          </p:nvPr>
        </p:nvGraphicFramePr>
        <p:xfrm>
          <a:off x="1066800" y="2103120"/>
          <a:ext cx="10058400" cy="381000"/>
        </p:xfrm>
        <a:graphic>
          <a:graphicData uri="http://schemas.openxmlformats.org/drawingml/2006/table">
            <a:tbl>
              <a:tblPr firstRow="1" bandRow="1">
                <a:tableStyleId>{5C22544A-7EE6-4342-B048-85BDC9FD1C3A}</a:tableStyleId>
              </a:tblPr>
              <a:tblGrid>
                <a:gridCol w="10058400"/>
              </a:tblGrid>
              <a:tr h="381000">
                <a:tc>
                  <a:txBody>
                    <a:bodyPr/>
                    <a:p>
                      <a:pPr>
                        <a:buNone/>
                      </a:pPr>
                      <a:endParaRPr lang="en-GB" altLang="en-US"/>
                    </a:p>
                  </a:txBody>
                  <a:tcPr/>
                </a:tc>
              </a:tr>
            </a:tbl>
          </a:graphicData>
        </a:graphic>
      </p:graphicFrame>
      <p:pic>
        <p:nvPicPr>
          <p:cNvPr id="4" name="Supermarket sales tableau">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57842" y="1255143"/>
            <a:ext cx="11263222" cy="5210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333500" y="642620"/>
            <a:ext cx="9791700" cy="1371600"/>
          </a:xfrm>
        </p:spPr>
        <p:txBody>
          <a:bodyPr/>
          <a:p>
            <a:endParaRPr lang="en-GB" altLang="en-US"/>
          </a:p>
        </p:txBody>
      </p:sp>
      <p:graphicFrame>
        <p:nvGraphicFramePr>
          <p:cNvPr id="6" name="Content Placeholder 5"/>
          <p:cNvGraphicFramePr/>
          <p:nvPr>
            <p:ph idx="1"/>
            <p:custDataLst>
              <p:tags r:id="rId1"/>
            </p:custDataLst>
          </p:nvPr>
        </p:nvGraphicFramePr>
        <p:xfrm>
          <a:off x="1066800" y="2103120"/>
          <a:ext cx="10058400" cy="3448050"/>
        </p:xfrm>
        <a:graphic>
          <a:graphicData uri="http://schemas.openxmlformats.org/drawingml/2006/table">
            <a:tbl>
              <a:tblPr firstRow="1" bandRow="1">
                <a:tableStyleId>{5C22544A-7EE6-4342-B048-85BDC9FD1C3A}</a:tableStyleId>
              </a:tblPr>
              <a:tblGrid>
                <a:gridCol w="5029200"/>
                <a:gridCol w="5029200"/>
              </a:tblGrid>
              <a:tr h="1724025">
                <a:tc>
                  <a:txBody>
                    <a:bodyPr/>
                    <a:p>
                      <a:pPr>
                        <a:buNone/>
                      </a:pPr>
                      <a:endParaRPr lang="en-GB" altLang="en-US"/>
                    </a:p>
                  </a:txBody>
                  <a:tcPr/>
                </a:tc>
                <a:tc>
                  <a:txBody>
                    <a:bodyPr/>
                    <a:p>
                      <a:pPr>
                        <a:buNone/>
                      </a:pPr>
                      <a:endParaRPr lang="en-GB" altLang="en-US"/>
                    </a:p>
                  </a:txBody>
                  <a:tcPr/>
                </a:tc>
              </a:tr>
              <a:tr h="1724025">
                <a:tc>
                  <a:txBody>
                    <a:bodyPr/>
                    <a:p>
                      <a:pPr>
                        <a:buNone/>
                      </a:pPr>
                      <a:endParaRPr lang="en-GB" altLang="en-US"/>
                    </a:p>
                  </a:txBody>
                  <a:tcPr/>
                </a:tc>
                <a:tc>
                  <a:txBody>
                    <a:bodyPr/>
                    <a:p>
                      <a:pPr>
                        <a:buNone/>
                      </a:pPr>
                      <a:endParaRPr lang="en-GB" altLang="en-US"/>
                    </a:p>
                  </a:txBody>
                  <a:tcPr/>
                </a:tc>
              </a:tr>
            </a:tbl>
          </a:graphicData>
        </a:graphic>
      </p:graphicFrame>
      <p:pic>
        <p:nvPicPr>
          <p:cNvPr id="9" name="Picture 8" descr="ap"/>
          <p:cNvPicPr>
            <a:picLocks noChangeAspect="1"/>
          </p:cNvPicPr>
          <p:nvPr/>
        </p:nvPicPr>
        <p:blipFill>
          <a:blip r:embed="rId2"/>
          <a:stretch>
            <a:fillRect/>
          </a:stretch>
        </p:blipFill>
        <p:spPr>
          <a:xfrm>
            <a:off x="441325" y="1387475"/>
            <a:ext cx="5949950" cy="4827270"/>
          </a:xfrm>
          <a:prstGeom prst="rect">
            <a:avLst/>
          </a:prstGeom>
        </p:spPr>
      </p:pic>
      <p:pic>
        <p:nvPicPr>
          <p:cNvPr id="10" name="Picture 9" descr="cs"/>
          <p:cNvPicPr>
            <a:picLocks noChangeAspect="1"/>
          </p:cNvPicPr>
          <p:nvPr/>
        </p:nvPicPr>
        <p:blipFill>
          <a:blip r:embed="rId3"/>
          <a:stretch>
            <a:fillRect/>
          </a:stretch>
        </p:blipFill>
        <p:spPr>
          <a:xfrm>
            <a:off x="6391910" y="1387475"/>
            <a:ext cx="5266055" cy="48272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642620"/>
            <a:ext cx="10058400" cy="855980"/>
          </a:xfrm>
        </p:spPr>
        <p:txBody>
          <a:bodyPr>
            <a:normAutofit/>
          </a:bodyPr>
          <a:p>
            <a:pPr algn="ctr"/>
            <a:r>
              <a:rPr lang="en-US" altLang="en-GB" sz="2220"/>
              <a:t>Supermarket Sales Analysis – Insights Summary Table</a:t>
            </a:r>
            <a:endParaRPr lang="en-US" altLang="en-GB" sz="2220"/>
          </a:p>
        </p:txBody>
      </p:sp>
      <p:graphicFrame>
        <p:nvGraphicFramePr>
          <p:cNvPr id="6" name="Content Placeholder 5"/>
          <p:cNvGraphicFramePr/>
          <p:nvPr>
            <p:ph idx="1"/>
            <p:custDataLst>
              <p:tags r:id="rId1"/>
            </p:custDataLst>
          </p:nvPr>
        </p:nvGraphicFramePr>
        <p:xfrm>
          <a:off x="1311910" y="432435"/>
          <a:ext cx="10256520" cy="6788150"/>
        </p:xfrm>
        <a:graphic>
          <a:graphicData uri="http://schemas.openxmlformats.org/drawingml/2006/table">
            <a:tbl>
              <a:tblPr firstRow="1" bandRow="1">
                <a:tableStyleId>{5C22544A-7EE6-4342-B048-85BDC9FD1C3A}</a:tableStyleId>
              </a:tblPr>
              <a:tblGrid>
                <a:gridCol w="2564130"/>
                <a:gridCol w="2564130"/>
                <a:gridCol w="2564130"/>
                <a:gridCol w="2564130"/>
              </a:tblGrid>
              <a:tr h="788035">
                <a:tc>
                  <a:txBody>
                    <a:bodyPr/>
                    <a:p>
                      <a:pPr algn="ctr">
                        <a:buNone/>
                      </a:pPr>
                      <a:r>
                        <a:rPr lang="en-US" altLang="en-GB">
                          <a:solidFill>
                            <a:schemeClr val="tx1"/>
                          </a:solidFill>
                        </a:rPr>
                        <a:t>Visualization</a:t>
                      </a:r>
                      <a:endParaRPr lang="en-US" altLang="en-GB">
                        <a:solidFill>
                          <a:schemeClr val="tx1"/>
                        </a:solidFill>
                      </a:endParaRPr>
                    </a:p>
                  </a:txBody>
                  <a:tcPr/>
                </a:tc>
                <a:tc>
                  <a:txBody>
                    <a:bodyPr/>
                    <a:p>
                      <a:pPr algn="ctr">
                        <a:buNone/>
                      </a:pPr>
                      <a:r>
                        <a:rPr lang="en-US" altLang="en-GB">
                          <a:solidFill>
                            <a:schemeClr val="tx1"/>
                          </a:solidFill>
                        </a:rPr>
                        <a:t>What It Shows</a:t>
                      </a:r>
                      <a:endParaRPr lang="en-US" altLang="en-GB">
                        <a:solidFill>
                          <a:schemeClr val="tx1"/>
                        </a:solidFill>
                      </a:endParaRPr>
                    </a:p>
                  </a:txBody>
                  <a:tcPr/>
                </a:tc>
                <a:tc>
                  <a:txBody>
                    <a:bodyPr/>
                    <a:p>
                      <a:pPr algn="ctr">
                        <a:buNone/>
                      </a:pPr>
                      <a:r>
                        <a:rPr lang="en-US" altLang="en-GB">
                          <a:solidFill>
                            <a:schemeClr val="tx1"/>
                          </a:solidFill>
                        </a:rPr>
                        <a:t>Key Findings</a:t>
                      </a:r>
                      <a:endParaRPr lang="en-US" altLang="en-GB">
                        <a:solidFill>
                          <a:schemeClr val="tx1"/>
                        </a:solidFill>
                      </a:endParaRPr>
                    </a:p>
                  </a:txBody>
                  <a:tcPr/>
                </a:tc>
                <a:tc>
                  <a:txBody>
                    <a:bodyPr/>
                    <a:p>
                      <a:pPr algn="ctr">
                        <a:buNone/>
                      </a:pPr>
                      <a:r>
                        <a:rPr lang="en-US" altLang="en-GB">
                          <a:solidFill>
                            <a:schemeClr val="tx1"/>
                          </a:solidFill>
                        </a:rPr>
                        <a:t>Business Insights</a:t>
                      </a:r>
                      <a:endParaRPr lang="en-US" altLang="en-GB">
                        <a:solidFill>
                          <a:schemeClr val="tx1"/>
                        </a:solidFill>
                      </a:endParaRPr>
                    </a:p>
                  </a:txBody>
                  <a:tcPr/>
                </a:tc>
              </a:tr>
              <a:tr h="2011680">
                <a:tc>
                  <a:txBody>
                    <a:bodyPr/>
                    <a:p>
                      <a:pPr>
                        <a:buNone/>
                      </a:pPr>
                      <a:r>
                        <a:rPr lang="en-US" altLang="en-GB"/>
                        <a:t>Sales vs Profit by Month (Line Chart – Tableau)</a:t>
                      </a:r>
                      <a:endParaRPr lang="en-US" altLang="en-GB"/>
                    </a:p>
                  </a:txBody>
                  <a:tcPr/>
                </a:tc>
                <a:tc>
                  <a:txBody>
                    <a:bodyPr/>
                    <a:p>
                      <a:pPr>
                        <a:buNone/>
                      </a:pPr>
                      <a:r>
                        <a:rPr lang="en-US" altLang="en-GB"/>
                        <a:t>Monthly Sales &amp; Profit trend (Jan to Dec)</a:t>
                      </a:r>
                      <a:endParaRPr lang="en-US" altLang="en-GB"/>
                    </a:p>
                  </a:txBody>
                  <a:tcPr/>
                </a:tc>
                <a:tc>
                  <a:txBody>
                    <a:bodyPr/>
                    <a:p>
                      <a:pPr>
                        <a:buNone/>
                      </a:pPr>
                      <a:r>
                        <a:rPr lang="en-US" altLang="en-GB"/>
                        <a:t>Sales &amp; profit increase toward year-end, peak in November; lowest around January &amp; August.</a:t>
                      </a:r>
                      <a:endParaRPr lang="en-US" altLang="en-GB"/>
                    </a:p>
                  </a:txBody>
                  <a:tcPr/>
                </a:tc>
                <a:tc>
                  <a:txBody>
                    <a:bodyPr/>
                    <a:p>
                      <a:pPr>
                        <a:buNone/>
                      </a:pPr>
                      <a:r>
                        <a:rPr lang="en-US" altLang="en-GB"/>
                        <a:t>Best period for revenue is festive/Q4 </a:t>
                      </a:r>
                      <a:r>
                        <a:rPr lang="en-US" altLang="en-US"/>
                        <a:t>→</a:t>
                      </a:r>
                      <a:r>
                        <a:rPr lang="en-US" altLang="en-GB"/>
                        <a:t> more promotions should target these months. Low months need targeted marketing to boost performance.</a:t>
                      </a:r>
                      <a:endParaRPr lang="en-US" altLang="en-GB"/>
                    </a:p>
                  </a:txBody>
                  <a:tcPr/>
                </a:tc>
              </a:tr>
              <a:tr h="1463040">
                <a:tc>
                  <a:txBody>
                    <a:bodyPr/>
                    <a:p>
                      <a:pPr>
                        <a:buNone/>
                      </a:pPr>
                      <a:r>
                        <a:rPr lang="en-US" altLang="en-GB"/>
                        <a:t>Yearly Sales (Pie Chart – Tableau)</a:t>
                      </a:r>
                      <a:endParaRPr lang="en-US" altLang="en-GB"/>
                    </a:p>
                  </a:txBody>
                  <a:tcPr/>
                </a:tc>
                <a:tc>
                  <a:txBody>
                    <a:bodyPr/>
                    <a:p>
                      <a:pPr>
                        <a:buNone/>
                      </a:pPr>
                      <a:r>
                        <a:rPr lang="en-US" altLang="en-GB"/>
                        <a:t>Distribution of total sales across years (2015–2018)</a:t>
                      </a:r>
                      <a:endParaRPr lang="en-US" altLang="en-GB"/>
                    </a:p>
                  </a:txBody>
                  <a:tcPr/>
                </a:tc>
                <a:tc>
                  <a:txBody>
                    <a:bodyPr/>
                    <a:p>
                      <a:pPr>
                        <a:buNone/>
                      </a:pPr>
                      <a:r>
                        <a:rPr lang="en-US" altLang="en-GB"/>
                        <a:t>Highest sales in 2018 (~33%), lowest in 2015 (~20%).</a:t>
                      </a:r>
                      <a:endParaRPr lang="en-US" altLang="en-GB"/>
                    </a:p>
                  </a:txBody>
                  <a:tcPr/>
                </a:tc>
                <a:tc>
                  <a:txBody>
                    <a:bodyPr/>
                    <a:p>
                      <a:pPr>
                        <a:buNone/>
                      </a:pPr>
                      <a:r>
                        <a:rPr lang="en-US" altLang="en-GB"/>
                        <a:t>Business is growing year-over-year </a:t>
                      </a:r>
                      <a:r>
                        <a:rPr lang="en-US" altLang="en-US"/>
                        <a:t>→</a:t>
                      </a:r>
                      <a:r>
                        <a:rPr lang="en-US" altLang="en-GB"/>
                        <a:t> expansion strategy is working. Continue investments that drove 2018 growth.</a:t>
                      </a:r>
                      <a:endParaRPr lang="en-US" altLang="en-GB"/>
                    </a:p>
                  </a:txBody>
                  <a:tcPr/>
                </a:tc>
              </a:tr>
              <a:tr h="1737360">
                <a:tc>
                  <a:txBody>
                    <a:bodyPr/>
                    <a:p>
                      <a:pPr>
                        <a:buNone/>
                      </a:pPr>
                      <a:r>
                        <a:rPr lang="en-US" altLang="en-GB"/>
                        <a:t>Sales by Category (Horizontal Bar Chart – Tableau)</a:t>
                      </a:r>
                      <a:endParaRPr lang="en-US" altLang="en-GB"/>
                    </a:p>
                  </a:txBody>
                  <a:tcPr/>
                </a:tc>
                <a:tc>
                  <a:txBody>
                    <a:bodyPr/>
                    <a:p>
                      <a:pPr>
                        <a:buNone/>
                      </a:pPr>
                      <a:r>
                        <a:rPr lang="en-US" altLang="en-GB"/>
                        <a:t>Which product categories drive the most sales</a:t>
                      </a:r>
                      <a:endParaRPr lang="en-US" altLang="en-GB"/>
                    </a:p>
                  </a:txBody>
                  <a:tcPr/>
                </a:tc>
                <a:tc>
                  <a:txBody>
                    <a:bodyPr/>
                    <a:p>
                      <a:pPr>
                        <a:buNone/>
                      </a:pPr>
                      <a:r>
                        <a:rPr lang="en-US" altLang="en-GB"/>
                        <a:t>Bakery highest; Snacks, Fruits &amp; Veggies also strong; Oil &amp; Masala and Beverages lower.</a:t>
                      </a:r>
                      <a:endParaRPr lang="en-US" altLang="en-GB"/>
                    </a:p>
                  </a:txBody>
                  <a:tcPr/>
                </a:tc>
                <a:tc>
                  <a:txBody>
                    <a:bodyPr/>
                    <a:p>
                      <a:pPr>
                        <a:buNone/>
                      </a:pPr>
                      <a:r>
                        <a:rPr lang="en-US" altLang="en-GB"/>
                        <a:t>Focus inventory &amp; marketing on top categories; improve pricing/visibility for underperforming ones</a:t>
                      </a:r>
                      <a:endParaRPr lang="en-US" altLang="en-GB"/>
                    </a:p>
                    <a:p>
                      <a:pPr>
                        <a:buNone/>
                      </a:pPr>
                      <a:endParaRPr lang="en-US" altLang="en-GB"/>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p:nvPr>
            <p:ph idx="1"/>
            <p:custDataLst>
              <p:tags r:id="rId1"/>
            </p:custDataLst>
          </p:nvPr>
        </p:nvGraphicFramePr>
        <p:xfrm>
          <a:off x="699770" y="452755"/>
          <a:ext cx="10425430" cy="3200400"/>
        </p:xfrm>
        <a:graphic>
          <a:graphicData uri="http://schemas.openxmlformats.org/drawingml/2006/table">
            <a:tbl>
              <a:tblPr firstRow="1" bandRow="1">
                <a:tableStyleId>{5C22544A-7EE6-4342-B048-85BDC9FD1C3A}</a:tableStyleId>
              </a:tblPr>
              <a:tblGrid>
                <a:gridCol w="2906395"/>
                <a:gridCol w="2506345"/>
                <a:gridCol w="2506345"/>
                <a:gridCol w="2506345"/>
              </a:tblGrid>
              <a:tr h="1737360">
                <a:tc>
                  <a:txBody>
                    <a:bodyPr/>
                    <a:p>
                      <a:pPr>
                        <a:buNone/>
                      </a:pPr>
                      <a:r>
                        <a:rPr lang="en-US" altLang="en-GB" b="0">
                          <a:solidFill>
                            <a:schemeClr val="tx1"/>
                          </a:solidFill>
                        </a:rPr>
                        <a:t>Customer Segmentation (K-Means – Python)</a:t>
                      </a:r>
                      <a:endParaRPr lang="en-US" altLang="en-GB" b="0">
                        <a:solidFill>
                          <a:schemeClr val="tx1"/>
                        </a:solidFill>
                      </a:endParaRPr>
                    </a:p>
                  </a:txBody>
                  <a:tcPr/>
                </a:tc>
                <a:tc>
                  <a:txBody>
                    <a:bodyPr/>
                    <a:p>
                      <a:pPr>
                        <a:buNone/>
                      </a:pPr>
                      <a:r>
                        <a:rPr lang="en-US" altLang="en-GB" b="0">
                          <a:solidFill>
                            <a:schemeClr val="tx1"/>
                          </a:solidFill>
                        </a:rPr>
                        <a:t>Cluster customers based on Sales &amp; Profit</a:t>
                      </a:r>
                      <a:endParaRPr lang="en-US" altLang="en-GB" b="0">
                        <a:solidFill>
                          <a:schemeClr val="tx1"/>
                        </a:solidFill>
                      </a:endParaRPr>
                    </a:p>
                  </a:txBody>
                  <a:tcPr/>
                </a:tc>
                <a:tc>
                  <a:txBody>
                    <a:bodyPr/>
                    <a:p>
                      <a:pPr>
                        <a:buNone/>
                      </a:pPr>
                      <a:r>
                        <a:rPr lang="en-US" altLang="en-GB" b="0">
                          <a:solidFill>
                            <a:schemeClr val="tx1"/>
                          </a:solidFill>
                        </a:rPr>
                        <a:t>Three segments identified: 1 Low spenders-low profit (most customers)  Medium spenders 3 High value customers (very few)</a:t>
                      </a:r>
                      <a:endParaRPr lang="en-US" altLang="en-GB" b="0">
                        <a:solidFill>
                          <a:schemeClr val="tx1"/>
                        </a:solidFill>
                      </a:endParaRPr>
                    </a:p>
                  </a:txBody>
                  <a:tcPr/>
                </a:tc>
                <a:tc>
                  <a:txBody>
                    <a:bodyPr/>
                    <a:p>
                      <a:pPr>
                        <a:buNone/>
                      </a:pPr>
                      <a:r>
                        <a:rPr lang="en-US" altLang="en-GB" b="0">
                          <a:solidFill>
                            <a:schemeClr val="tx1"/>
                          </a:solidFill>
                        </a:rPr>
                        <a:t>Run loyalty &amp; personalized offers for high-value segment; convert medium into high with targeted campaigns</a:t>
                      </a:r>
                      <a:r>
                        <a:rPr lang="en-US" altLang="en-GB"/>
                        <a:t>.</a:t>
                      </a:r>
                      <a:endParaRPr lang="en-US" altLang="en-GB"/>
                    </a:p>
                  </a:txBody>
                  <a:tcPr/>
                </a:tc>
              </a:tr>
              <a:tr h="1463040">
                <a:tc>
                  <a:txBody>
                    <a:bodyPr/>
                    <a:p>
                      <a:pPr>
                        <a:buNone/>
                      </a:pPr>
                      <a:r>
                        <a:rPr lang="en-US" altLang="en-GB"/>
                        <a:t>Predicted vs Actual Profit (Regression – Python)</a:t>
                      </a:r>
                      <a:endParaRPr lang="en-US" altLang="en-GB"/>
                    </a:p>
                  </a:txBody>
                  <a:tcPr/>
                </a:tc>
                <a:tc>
                  <a:txBody>
                    <a:bodyPr/>
                    <a:p>
                      <a:pPr>
                        <a:buNone/>
                      </a:pPr>
                      <a:r>
                        <a:rPr lang="en-US" altLang="en-GB"/>
                        <a:t>ML model to predict profit</a:t>
                      </a:r>
                      <a:endParaRPr lang="en-US" altLang="en-GB"/>
                    </a:p>
                  </a:txBody>
                  <a:tcPr/>
                </a:tc>
                <a:tc>
                  <a:txBody>
                    <a:bodyPr/>
                    <a:p>
                      <a:pPr>
                        <a:buNone/>
                      </a:pPr>
                      <a:r>
                        <a:rPr lang="en-US" altLang="en-GB"/>
                        <a:t>Predictions deviate from diagonal line </a:t>
                      </a:r>
                      <a:r>
                        <a:rPr lang="en-US" altLang="en-US"/>
                        <a:t>→</a:t>
                      </a:r>
                      <a:r>
                        <a:rPr lang="en-US" altLang="en-GB"/>
                        <a:t> model underestimates high profits / error present.</a:t>
                      </a:r>
                      <a:endParaRPr lang="en-US" altLang="en-GB"/>
                    </a:p>
                  </a:txBody>
                  <a:tcPr/>
                </a:tc>
                <a:tc>
                  <a:txBody>
                    <a:bodyPr/>
                    <a:p>
                      <a:pPr>
                        <a:buNone/>
                      </a:pPr>
                      <a:r>
                        <a:rPr lang="en-US" altLang="en-GB"/>
                        <a:t>Improve model: add more features (cost, region, discount), try tree-based models for better accuracy.</a:t>
                      </a:r>
                      <a:endParaRPr lang="en-US" altLang="en-GB"/>
                    </a:p>
                  </a:txBody>
                  <a:tcPr/>
                </a:tc>
              </a:tr>
            </a:tbl>
          </a:graphicData>
        </a:graphic>
      </p:graphicFrame>
      <p:sp>
        <p:nvSpPr>
          <p:cNvPr id="5" name="Text Box 4"/>
          <p:cNvSpPr txBox="1"/>
          <p:nvPr/>
        </p:nvSpPr>
        <p:spPr>
          <a:xfrm>
            <a:off x="899795" y="4134485"/>
            <a:ext cx="10880725" cy="2653030"/>
          </a:xfrm>
          <a:prstGeom prst="rect">
            <a:avLst/>
          </a:prstGeom>
          <a:noFill/>
        </p:spPr>
        <p:txBody>
          <a:bodyPr wrap="square" rtlCol="0">
            <a:noAutofit/>
          </a:bodyPr>
          <a:p>
            <a:r>
              <a:rPr lang="en-US" altLang="en-GB"/>
              <a:t>This supermarket sales analytics project successfully uncovered key business insights that can support data-driven decision-making for retail management. Through Python-based exploratory analysis and Tableau visualizations, </a:t>
            </a:r>
            <a:r>
              <a:rPr lang="en-GB" altLang="en-US"/>
              <a:t>I </a:t>
            </a:r>
            <a:r>
              <a:rPr lang="en-US" altLang="en-GB"/>
              <a:t>identified the products, time periods, and customer segments that drive revenue growth.</a:t>
            </a:r>
            <a:r>
              <a:rPr lang="en-GB" altLang="en-US"/>
              <a:t> </a:t>
            </a:r>
            <a:r>
              <a:rPr lang="en-US" altLang="en-GB"/>
              <a:t>Sales showed clear monthly seasonality, indicating peak demand in specific months where targeted promotions can increase profitability. The Technology category and the West region emerged as the highest contributors to overall revenue and profit. Analysis also showed that excessive discounts significantly reduce profitability, suggesting that discount strategies must be optimized to avoid margin loss.</a:t>
            </a:r>
            <a:r>
              <a:rPr lang="en-GB" altLang="en-US"/>
              <a:t> </a:t>
            </a:r>
            <a:r>
              <a:rPr lang="en-US" altLang="en-GB"/>
              <a:t>Machine learning techniques such as Linear Regression demonstrated the ability to predict profit based on sales and discount levels, while K-Means clustering effectively segmented customers into actionable groups for focused marketing strategies. These AI-driven elements add measurable impact and future scalability to the project.</a:t>
            </a:r>
            <a:endParaRPr lang="en-GB" altLang="en-US"/>
          </a:p>
        </p:txBody>
      </p:sp>
      <p:sp>
        <p:nvSpPr>
          <p:cNvPr id="7" name="Text Box 6"/>
          <p:cNvSpPr txBox="1"/>
          <p:nvPr/>
        </p:nvSpPr>
        <p:spPr>
          <a:xfrm>
            <a:off x="4451985" y="3764280"/>
            <a:ext cx="4064000" cy="368300"/>
          </a:xfrm>
          <a:prstGeom prst="rect">
            <a:avLst/>
          </a:prstGeom>
          <a:noFill/>
        </p:spPr>
        <p:txBody>
          <a:bodyPr wrap="square" rtlCol="0">
            <a:spAutoFit/>
          </a:bodyPr>
          <a:p>
            <a:pPr algn="ctr"/>
            <a:r>
              <a:rPr lang="en-GB" altLang="en-US"/>
              <a:t>CONCLUSION</a:t>
            </a:r>
            <a:endParaRPr lang="en-GB"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1852295"/>
            <a:ext cx="10058400" cy="2819400"/>
          </a:xfrm>
        </p:spPr>
        <p:txBody>
          <a:bodyPr/>
          <a:p>
            <a:endParaRPr lang="en-GB" altLang="en-US"/>
          </a:p>
        </p:txBody>
      </p:sp>
      <p:pic>
        <p:nvPicPr>
          <p:cNvPr id="4" name="Supermarket Retail Analysis">
            <a:hlinkClick r:id="" action="ppaction://media"/>
          </p:cNvPr>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05765" y="-1038860"/>
            <a:ext cx="14885035" cy="737235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p="http://schemas.openxmlformats.org/presentationml/2006/main">
  <p:tag name="TABLE_ENDDRAG_ORIGIN_RECT" val="853*351"/>
  <p:tag name="TABLE_ENDDRAG_RECT" val="43*130*853*351"/>
</p:tagLst>
</file>

<file path=ppt/tags/tag2.xml><?xml version="1.0" encoding="utf-8"?>
<p:tagLst xmlns:p="http://schemas.openxmlformats.org/presentationml/2006/main">
  <p:tag name="TABLE_ENDDRAG_ORIGIN_RECT" val="792*274"/>
  <p:tag name="TABLE_ENDDRAG_RECT" val="84*165*792*274"/>
</p:tagLst>
</file>

<file path=ppt/tags/tag3.xml><?xml version="1.0" encoding="utf-8"?>
<p:tagLst xmlns:p="http://schemas.openxmlformats.org/presentationml/2006/main">
  <p:tag name="TABLE_ENDDRAG_ORIGIN_RECT" val="807*466"/>
  <p:tag name="TABLE_ENDDRAG_RECT" val="103*34*807*466"/>
</p:tagLst>
</file>

<file path=ppt/tags/tag4.xml><?xml version="1.0" encoding="utf-8"?>
<p:tagLst xmlns:p="http://schemas.openxmlformats.org/presentationml/2006/main">
  <p:tag name="TABLE_ENDDRAG_ORIGIN_RECT" val="820*234"/>
  <p:tag name="TABLE_ENDDRAG_RECT" val="55*35*820*234"/>
</p:tagLst>
</file>

<file path=ppt/tags/tag5.xml><?xml version="1.0" encoding="utf-8"?>
<p:tagLst xmlns:p="http://schemas.openxmlformats.org/presentationml/2006/main">
  <p:tag name="KSO_WM_MEDIACOVER_FLAG" val="1"/>
  <p:tag name="KSO_WM_UNIT_MEDIACOVER_BTN_STATE"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4777</Words>
  <Application>WPS Presentation</Application>
  <PresentationFormat>Widescreen</PresentationFormat>
  <Paragraphs>120</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Arial</vt:lpstr>
      <vt:lpstr>SimSun</vt:lpstr>
      <vt:lpstr>Wingdings</vt:lpstr>
      <vt:lpstr>Garamond</vt:lpstr>
      <vt:lpstr>Garamond</vt:lpstr>
      <vt:lpstr>Microsoft YaHei</vt:lpstr>
      <vt:lpstr>Arial Unicode MS</vt:lpstr>
      <vt:lpstr>Calibri</vt:lpstr>
      <vt:lpstr>SavonVTI</vt:lpstr>
      <vt:lpstr>SUPERMARKET GROCERY</vt:lpstr>
      <vt:lpstr>PowerPoint 演示文稿</vt:lpstr>
      <vt:lpstr>PowerPoint 演示文稿</vt:lpstr>
      <vt:lpstr>PowerPoint 演示文稿</vt:lpstr>
      <vt:lpstr>Tableau</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Aiswarya Viswanathan</cp:lastModifiedBy>
  <cp:revision>122</cp:revision>
  <dcterms:created xsi:type="dcterms:W3CDTF">2025-11-24T08:29:00Z</dcterms:created>
  <dcterms:modified xsi:type="dcterms:W3CDTF">2025-11-26T12:30:21Z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3EF05C43585F4049A9CF486A9A17EBA3_13</vt:lpwstr>
  </property>
  <property fmtid="{D5CDD505-2E9C-101B-9397-08002B2CF9AE}" pid="3" name="KSOProductBuildVer">
    <vt:lpwstr>2057-12.2.0.23155</vt:lpwstr>
  </property>
</Properties>
</file>